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70698BF-66FC-C9F5-C816-C7AE0BE8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8DBA2CB-1733-E5B2-B71A-450C75C15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FA81827-0DCE-5A37-A199-5244CE524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15CAC-0A8B-4978-9217-E2AEADABC364}" type="datetimeFigureOut">
              <a:rPr lang="it-IT" smtClean="0"/>
              <a:pPr/>
              <a:t>09/07/2024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4F3897F-FC38-0E72-F6AD-92C095FFA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9054A31-0780-88B8-2AA6-AE949770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3CDE-9426-462F-9CDF-DF75D8AAF46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5750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FF741952-AE60-4C9F-7C9C-CFC135C0C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7DD340B-351C-EEF6-C92E-E34027FA4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8022A727-407A-97BA-D0F9-5B0E74FA5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15CAC-0A8B-4978-9217-E2AEADABC364}" type="datetimeFigureOut">
              <a:rPr lang="it-IT" smtClean="0"/>
              <a:pPr/>
              <a:t>09/07/2024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F5E2AC46-00AA-18BE-EABF-3A0A9A25F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95955C5-6F1D-1639-8F70-B08A3C9AAE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3CDE-9426-462F-9CDF-DF75D8AAF46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2982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84200-8089-4B49-9978-8156C37D7A9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50E8F72B-6848-4599-9D97-B468A6F8FEAA}"/>
              </a:ext>
            </a:extLst>
          </p:cNvPr>
          <p:cNvSpPr/>
          <p:nvPr/>
        </p:nvSpPr>
        <p:spPr>
          <a:xfrm>
            <a:off x="4497355" y="135293"/>
            <a:ext cx="3197290" cy="369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Organigramma dell’Ordine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C4E87379-1ABA-4581-8A72-0B45E36018B3}"/>
              </a:ext>
            </a:extLst>
          </p:cNvPr>
          <p:cNvSpPr/>
          <p:nvPr/>
        </p:nvSpPr>
        <p:spPr>
          <a:xfrm>
            <a:off x="4867975" y="1491049"/>
            <a:ext cx="2677883" cy="3253945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Consiglio </a:t>
            </a:r>
            <a:r>
              <a:rPr lang="it-IT" dirty="0" smtClean="0"/>
              <a:t>Direttivo</a:t>
            </a:r>
          </a:p>
          <a:p>
            <a:endParaRPr lang="it-IT" sz="1000" b="1" dirty="0" smtClean="0"/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Antonio </a:t>
            </a:r>
            <a:r>
              <a:rPr lang="it-IT" sz="1000" b="1" dirty="0" smtClean="0"/>
              <a:t>GRILLETTA (PRESIDENTE)</a:t>
            </a:r>
            <a:endParaRPr lang="it-IT" sz="1000" dirty="0" smtClean="0"/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Vincenzo </a:t>
            </a:r>
            <a:r>
              <a:rPr lang="it-IT" sz="1000" b="1" dirty="0" smtClean="0"/>
              <a:t>MANO (VICEPRESIDENTE)</a:t>
            </a:r>
            <a:endParaRPr lang="it-IT" sz="1000" dirty="0" smtClean="0"/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Vincenzo </a:t>
            </a:r>
            <a:r>
              <a:rPr lang="it-IT" sz="1000" b="1" dirty="0" smtClean="0"/>
              <a:t>DECARLO (SEGRETARIO)</a:t>
            </a:r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Domenico </a:t>
            </a:r>
            <a:r>
              <a:rPr lang="it-IT" sz="1000" b="1" dirty="0" smtClean="0"/>
              <a:t>BLANDINO (TESORIERE)</a:t>
            </a:r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</a:t>
            </a:r>
            <a:r>
              <a:rPr lang="it-IT" sz="1000" b="1" dirty="0" err="1" smtClean="0"/>
              <a:t>M.Caterina</a:t>
            </a:r>
            <a:r>
              <a:rPr lang="it-IT" sz="1000" b="1" dirty="0" smtClean="0"/>
              <a:t> </a:t>
            </a:r>
            <a:r>
              <a:rPr lang="it-IT" sz="1000" b="1" dirty="0" smtClean="0"/>
              <a:t>AIELLO</a:t>
            </a:r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Domenica De MIGLIO</a:t>
            </a:r>
            <a:endParaRPr lang="it-IT" sz="1000" dirty="0" smtClean="0"/>
          </a:p>
          <a:p>
            <a:r>
              <a:rPr lang="it-IT" sz="1000" b="1" dirty="0" smtClean="0"/>
              <a:t>Dott. Ing. Domenico FRONTERA</a:t>
            </a:r>
            <a:endParaRPr lang="it-IT" sz="1000" dirty="0" smtClean="0"/>
          </a:p>
          <a:p>
            <a:r>
              <a:rPr lang="it-IT" sz="1000" b="1" dirty="0" smtClean="0"/>
              <a:t>Dott. Ing. Luciana GACCIONE</a:t>
            </a:r>
            <a:endParaRPr lang="it-IT" sz="1000" dirty="0" smtClean="0"/>
          </a:p>
          <a:p>
            <a:r>
              <a:rPr lang="it-IT" sz="1000" b="1" dirty="0" smtClean="0"/>
              <a:t>Dott. Ing. Ferdinando </a:t>
            </a:r>
            <a:r>
              <a:rPr lang="it-IT" sz="1000" b="1" dirty="0" smtClean="0"/>
              <a:t>GRECO</a:t>
            </a:r>
          </a:p>
          <a:p>
            <a:r>
              <a:rPr lang="it-IT" sz="1000" b="1" dirty="0" smtClean="0"/>
              <a:t>Dott</a:t>
            </a:r>
            <a:r>
              <a:rPr lang="it-IT" sz="1000" b="1" dirty="0" smtClean="0"/>
              <a:t>. Ing. Giulio </a:t>
            </a:r>
            <a:r>
              <a:rPr lang="it-IT" sz="1000" b="1" dirty="0" smtClean="0"/>
              <a:t>ROGLIANO</a:t>
            </a:r>
          </a:p>
          <a:p>
            <a:r>
              <a:rPr lang="it-IT" sz="1000" b="1" dirty="0" smtClean="0"/>
              <a:t>Ing</a:t>
            </a:r>
            <a:r>
              <a:rPr lang="it-IT" sz="1000" b="1" dirty="0" smtClean="0"/>
              <a:t>. </a:t>
            </a:r>
            <a:r>
              <a:rPr lang="it-IT" sz="1000" b="1" dirty="0" err="1" smtClean="0"/>
              <a:t>Iunior</a:t>
            </a:r>
            <a:r>
              <a:rPr lang="it-IT" sz="1000" b="1" dirty="0" smtClean="0"/>
              <a:t> Antonio </a:t>
            </a:r>
            <a:r>
              <a:rPr lang="it-IT" sz="1000" b="1" dirty="0" smtClean="0"/>
              <a:t>MURACA</a:t>
            </a:r>
          </a:p>
          <a:p>
            <a:endParaRPr lang="it-IT" sz="1000" b="1" dirty="0" smtClean="0"/>
          </a:p>
          <a:p>
            <a:endParaRPr lang="it-IT" sz="1000" b="1" dirty="0" smtClean="0"/>
          </a:p>
          <a:p>
            <a:endParaRPr lang="it-IT" sz="1000" dirty="0" smtClean="0"/>
          </a:p>
          <a:p>
            <a:pPr algn="ctr"/>
            <a:endParaRPr lang="it-IT" sz="1000" dirty="0" smtClean="0"/>
          </a:p>
          <a:p>
            <a:pPr algn="ctr"/>
            <a:endParaRPr lang="it-IT" sz="1000" dirty="0" smtClean="0"/>
          </a:p>
          <a:p>
            <a:pPr algn="ctr"/>
            <a:r>
              <a:rPr lang="it-IT" i="1" dirty="0" smtClean="0">
                <a:solidFill>
                  <a:srgbClr val="002060"/>
                </a:solidFill>
                <a:highlight>
                  <a:srgbClr val="FFFF00"/>
                </a:highlight>
              </a:rPr>
              <a:t> </a:t>
            </a:r>
            <a:endParaRPr lang="it-IT" i="1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6EC2CF1D-54ED-45E1-A0B8-198F4B1E5FF2}"/>
              </a:ext>
            </a:extLst>
          </p:cNvPr>
          <p:cNvSpPr/>
          <p:nvPr/>
        </p:nvSpPr>
        <p:spPr>
          <a:xfrm>
            <a:off x="8465742" y="3246398"/>
            <a:ext cx="27432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Organo di revisione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4073BE38-05A3-4477-8EA4-48144BCC8EDB}"/>
              </a:ext>
            </a:extLst>
          </p:cNvPr>
          <p:cNvSpPr/>
          <p:nvPr/>
        </p:nvSpPr>
        <p:spPr>
          <a:xfrm>
            <a:off x="1101012" y="1782132"/>
            <a:ext cx="2380996" cy="9144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RPCT </a:t>
            </a:r>
            <a:endParaRPr lang="it-IT" dirty="0" smtClean="0">
              <a:solidFill>
                <a:schemeClr val="tx1"/>
              </a:solidFill>
            </a:endParaRP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 Ing. </a:t>
            </a:r>
            <a:r>
              <a:rPr lang="it-IT" dirty="0" smtClean="0">
                <a:solidFill>
                  <a:schemeClr val="tx1"/>
                </a:solidFill>
              </a:rPr>
              <a:t>Ferdinando GRECO</a:t>
            </a:r>
            <a:endParaRPr lang="it-IT" i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2E878848-4274-4AE3-AE34-25A9623F75B7}"/>
              </a:ext>
            </a:extLst>
          </p:cNvPr>
          <p:cNvSpPr/>
          <p:nvPr/>
        </p:nvSpPr>
        <p:spPr>
          <a:xfrm>
            <a:off x="1101012" y="2971800"/>
            <a:ext cx="2380996" cy="91440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DPO 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Ing. Pasquale SESTITO</a:t>
            </a:r>
            <a:endParaRPr lang="it-IT" i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E77B1CA9-46BA-4D75-B1D9-F3C18AE4B5FE}"/>
              </a:ext>
            </a:extLst>
          </p:cNvPr>
          <p:cNvSpPr/>
          <p:nvPr/>
        </p:nvSpPr>
        <p:spPr>
          <a:xfrm>
            <a:off x="1101012" y="4209535"/>
            <a:ext cx="2380996" cy="1087395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Responsabile Transizione </a:t>
            </a:r>
            <a:r>
              <a:rPr lang="it-IT" dirty="0" smtClean="0">
                <a:solidFill>
                  <a:schemeClr val="tx1"/>
                </a:solidFill>
              </a:rPr>
              <a:t>Digitale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 Ing. Vincenzo DECARLO</a:t>
            </a:r>
            <a:endParaRPr lang="it-IT" i="1" dirty="0">
              <a:solidFill>
                <a:schemeClr val="tx1"/>
              </a:solidFill>
            </a:endParaRPr>
          </a:p>
        </p:txBody>
      </p: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xmlns="" id="{64DEA106-D28D-45CA-B3AE-CBD9E975FD07}"/>
              </a:ext>
            </a:extLst>
          </p:cNvPr>
          <p:cNvCxnSpPr>
            <a:cxnSpLocks/>
          </p:cNvCxnSpPr>
          <p:nvPr/>
        </p:nvCxnSpPr>
        <p:spPr>
          <a:xfrm flipH="1" flipV="1">
            <a:off x="3408014" y="2199966"/>
            <a:ext cx="1459962" cy="1170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xmlns="" id="{04A7B138-1D3B-4F96-8D1C-3D8A3F87269C}"/>
              </a:ext>
            </a:extLst>
          </p:cNvPr>
          <p:cNvCxnSpPr>
            <a:cxnSpLocks/>
            <a:stCxn id="6" idx="1"/>
            <a:endCxn id="11" idx="3"/>
          </p:cNvCxnSpPr>
          <p:nvPr/>
        </p:nvCxnSpPr>
        <p:spPr>
          <a:xfrm rot="10800000" flipV="1">
            <a:off x="3482009" y="3118022"/>
            <a:ext cx="1385967" cy="3109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xmlns="" id="{776730BF-D2D1-4EE7-A55D-F48A5C7A3D4E}"/>
              </a:ext>
            </a:extLst>
          </p:cNvPr>
          <p:cNvCxnSpPr>
            <a:cxnSpLocks/>
            <a:stCxn id="6" idx="1"/>
            <a:endCxn id="12" idx="3"/>
          </p:cNvCxnSpPr>
          <p:nvPr/>
        </p:nvCxnSpPr>
        <p:spPr>
          <a:xfrm rot="10800000" flipV="1">
            <a:off x="3482009" y="3118021"/>
            <a:ext cx="1385967" cy="163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ttangolo 21">
            <a:extLst>
              <a:ext uri="{FF2B5EF4-FFF2-40B4-BE49-F238E27FC236}">
                <a16:creationId xmlns:a16="http://schemas.microsoft.com/office/drawing/2014/main" xmlns="" id="{2ABACD5B-9C12-45C2-B619-8EC7772A3890}"/>
              </a:ext>
            </a:extLst>
          </p:cNvPr>
          <p:cNvSpPr/>
          <p:nvPr/>
        </p:nvSpPr>
        <p:spPr>
          <a:xfrm>
            <a:off x="3713214" y="5299380"/>
            <a:ext cx="4752528" cy="78881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Segreteria </a:t>
            </a:r>
            <a:r>
              <a:rPr lang="it-IT" dirty="0" smtClean="0">
                <a:solidFill>
                  <a:schemeClr val="tx1"/>
                </a:solidFill>
              </a:rPr>
              <a:t>Amministrativa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 Debora POLICASTRESE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xmlns="" id="{8760961E-0D79-4E04-BD44-6BED8B4DDC17}"/>
              </a:ext>
            </a:extLst>
          </p:cNvPr>
          <p:cNvSpPr/>
          <p:nvPr/>
        </p:nvSpPr>
        <p:spPr>
          <a:xfrm>
            <a:off x="8465742" y="423204"/>
            <a:ext cx="2057400" cy="5224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solidFill>
                  <a:srgbClr val="002060"/>
                </a:solidFill>
              </a:rPr>
              <a:t>Ministero della Giustizia 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xmlns="" id="{E0DB6C07-479C-4C3F-AF1F-4427C482908D}"/>
              </a:ext>
            </a:extLst>
          </p:cNvPr>
          <p:cNvSpPr/>
          <p:nvPr/>
        </p:nvSpPr>
        <p:spPr>
          <a:xfrm>
            <a:off x="8472264" y="1099740"/>
            <a:ext cx="2057400" cy="49553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2060"/>
                </a:solidFill>
              </a:rPr>
              <a:t>CNI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xmlns="" id="{DFEBD3F3-A2AC-45D7-80BF-05BEFF60AD2B}"/>
              </a:ext>
            </a:extLst>
          </p:cNvPr>
          <p:cNvCxnSpPr>
            <a:cxnSpLocks/>
          </p:cNvCxnSpPr>
          <p:nvPr/>
        </p:nvCxnSpPr>
        <p:spPr>
          <a:xfrm>
            <a:off x="7345102" y="3725956"/>
            <a:ext cx="977534" cy="8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>
            <a:extLst>
              <a:ext uri="{FF2B5EF4-FFF2-40B4-BE49-F238E27FC236}">
                <a16:creationId xmlns:a16="http://schemas.microsoft.com/office/drawing/2014/main" xmlns="" id="{27C119C3-013B-40A0-A3FE-92F9E3CC8234}"/>
              </a:ext>
            </a:extLst>
          </p:cNvPr>
          <p:cNvCxnSpPr/>
          <p:nvPr/>
        </p:nvCxnSpPr>
        <p:spPr>
          <a:xfrm>
            <a:off x="6115878" y="4467880"/>
            <a:ext cx="0" cy="789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>
            <a:extLst>
              <a:ext uri="{FF2B5EF4-FFF2-40B4-BE49-F238E27FC236}">
                <a16:creationId xmlns:a16="http://schemas.microsoft.com/office/drawing/2014/main" xmlns="" id="{22A83D85-68FD-A510-2B41-D6900299C7E7}"/>
              </a:ext>
            </a:extLst>
          </p:cNvPr>
          <p:cNvSpPr/>
          <p:nvPr/>
        </p:nvSpPr>
        <p:spPr>
          <a:xfrm>
            <a:off x="8472264" y="2437965"/>
            <a:ext cx="2743200" cy="6943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002060"/>
                </a:solidFill>
              </a:rPr>
              <a:t>Assemblea degli Iscritti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xmlns="" id="{A1BECD82-3210-1371-D9EE-DFC533C9B8A0}"/>
              </a:ext>
            </a:extLst>
          </p:cNvPr>
          <p:cNvCxnSpPr>
            <a:cxnSpLocks/>
          </p:cNvCxnSpPr>
          <p:nvPr/>
        </p:nvCxnSpPr>
        <p:spPr>
          <a:xfrm>
            <a:off x="7432806" y="2785142"/>
            <a:ext cx="977534" cy="8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93975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118</Words>
  <Application>Microsoft Office PowerPoint</Application>
  <PresentationFormat>Personalizzato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Organigramma_OrdIngKR_BOZZA-1</dc:title>
  <dc:creator>Rosalisa Lancia</dc:creator>
  <dc:description/>
  <cp:lastModifiedBy>utente</cp:lastModifiedBy>
  <cp:revision>8</cp:revision>
  <dcterms:created xsi:type="dcterms:W3CDTF">2022-09-30T14:37:59Z</dcterms:created>
  <dcterms:modified xsi:type="dcterms:W3CDTF">2024-07-09T16:16:45Z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Organigramma_OrdIngKR_BOZZA-1</vt:lpwstr>
  </property>
  <property fmtid="{D5CDD505-2E9C-101B-9397-08002B2CF9AE}" pid="3" name="SlideDescription">
    <vt:lpwstr/>
  </property>
</Properties>
</file>